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7" r:id="rId1"/>
  </p:sldMasterIdLst>
  <p:sldIdLst>
    <p:sldId id="256" r:id="rId2"/>
    <p:sldId id="257" r:id="rId3"/>
    <p:sldId id="266" r:id="rId4"/>
    <p:sldId id="269" r:id="rId5"/>
    <p:sldId id="264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8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41F211-6FBF-E94E-8CE9-D47AE5834DA5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3FB5AB6-3467-CF4A-B816-8DCC04FDE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Motor Development &amp; Down syndrome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Brooke M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Geoben</a:t>
            </a:r>
            <a:r>
              <a:rPr lang="en-US" dirty="0" smtClean="0"/>
              <a:t> J.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686" y="381000"/>
            <a:ext cx="7583487" cy="1044388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508" y="381000"/>
            <a:ext cx="4236554" cy="5785560"/>
          </a:xfrm>
        </p:spPr>
        <p:txBody>
          <a:bodyPr>
            <a:noAutofit/>
          </a:bodyPr>
          <a:lstStyle/>
          <a:p>
            <a:r>
              <a:rPr lang="en-US" sz="2200" dirty="0" smtClean="0"/>
              <a:t>Motor skills are necessary for everyday life activities</a:t>
            </a:r>
          </a:p>
          <a:p>
            <a:r>
              <a:rPr lang="en-US" sz="2200" dirty="0" smtClean="0"/>
              <a:t>Progress on motor development is important for:</a:t>
            </a:r>
          </a:p>
          <a:p>
            <a:pPr lvl="1"/>
            <a:r>
              <a:rPr lang="en-US" sz="2200" dirty="0" smtClean="0"/>
              <a:t>Social development</a:t>
            </a:r>
          </a:p>
          <a:p>
            <a:pPr lvl="2"/>
            <a:r>
              <a:rPr lang="en-US" sz="2200" dirty="0" smtClean="0"/>
              <a:t>Being able to run, jump, climb &amp; catch increases a child’s ability to join in games in the playground</a:t>
            </a:r>
          </a:p>
          <a:p>
            <a:pPr lvl="1"/>
            <a:r>
              <a:rPr lang="en-US" sz="2200" dirty="0" smtClean="0"/>
              <a:t>Cognitive development</a:t>
            </a:r>
          </a:p>
          <a:p>
            <a:pPr lvl="2"/>
            <a:r>
              <a:rPr lang="en-US" sz="2200" dirty="0" smtClean="0"/>
              <a:t>Being able to reach &amp; grasp allows children to begin to explore objects in their world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2326" y="130320"/>
            <a:ext cx="7583487" cy="1044388"/>
          </a:xfrm>
        </p:spPr>
        <p:txBody>
          <a:bodyPr/>
          <a:lstStyle/>
          <a:p>
            <a:pPr algn="ctr"/>
            <a:r>
              <a:rPr lang="en-US" dirty="0" smtClean="0"/>
              <a:t>Introduction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8540" y="668462"/>
            <a:ext cx="4000139" cy="572337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Children with Down syndrome are delayed in motor skills</a:t>
            </a:r>
          </a:p>
          <a:p>
            <a:pPr lvl="1"/>
            <a:r>
              <a:rPr lang="en-US" sz="2200" dirty="0" smtClean="0"/>
              <a:t>Typically developing (TD) children need practice, but children with DS need even more</a:t>
            </a:r>
          </a:p>
          <a:p>
            <a:r>
              <a:rPr lang="en-US" sz="2200" dirty="0" smtClean="0"/>
              <a:t>**Helpful hints when teaching:</a:t>
            </a:r>
          </a:p>
          <a:p>
            <a:pPr lvl="1"/>
            <a:r>
              <a:rPr lang="en-US" sz="2200" dirty="0" smtClean="0"/>
              <a:t>Developing strength and balance is important</a:t>
            </a:r>
          </a:p>
          <a:p>
            <a:pPr lvl="1"/>
            <a:r>
              <a:rPr lang="en-US" sz="2200" dirty="0" smtClean="0"/>
              <a:t>Learn most effectively visually, from imitating a model versus verbal instruction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is Motor Development important for this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07" y="1676068"/>
            <a:ext cx="8555008" cy="2460813"/>
          </a:xfrm>
        </p:spPr>
        <p:txBody>
          <a:bodyPr>
            <a:normAutofit fontScale="77500" lnSpcReduction="20000"/>
          </a:bodyPr>
          <a:lstStyle/>
          <a:p>
            <a:r>
              <a:rPr lang="en-US" sz="2162" dirty="0" smtClean="0"/>
              <a:t>To develop a body with a foundation for exercise and fitness (Individual constraints)</a:t>
            </a:r>
          </a:p>
          <a:p>
            <a:r>
              <a:rPr lang="en-US" sz="2162" dirty="0" smtClean="0"/>
              <a:t>Movement influences cognitive and social progress (Individual and Environmental)</a:t>
            </a:r>
          </a:p>
          <a:p>
            <a:r>
              <a:rPr lang="en-US" sz="2162" dirty="0" smtClean="0"/>
              <a:t>Prone to compensations to make up for physical issues</a:t>
            </a:r>
          </a:p>
          <a:p>
            <a:r>
              <a:rPr lang="en-US" sz="2162" dirty="0" smtClean="0"/>
              <a:t>Issues affecting motor development: (Individual)</a:t>
            </a:r>
          </a:p>
          <a:p>
            <a:pPr lvl="1"/>
            <a:r>
              <a:rPr lang="en-US" sz="2162" dirty="0" err="1" smtClean="0"/>
              <a:t>Hypotonia</a:t>
            </a:r>
            <a:r>
              <a:rPr lang="en-US" sz="2162" dirty="0" smtClean="0"/>
              <a:t>, ligament laxity, muscle strength, short stature, visual issues, hearing/vestibular issues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is Motor Development important for this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Motor development milestones (maturational perspective):</a:t>
            </a:r>
          </a:p>
          <a:p>
            <a:r>
              <a:rPr lang="en-US" dirty="0" smtClean="0"/>
              <a:t>Typical Developing			Down Syndrome</a:t>
            </a:r>
          </a:p>
          <a:p>
            <a:r>
              <a:rPr lang="en-US" dirty="0"/>
              <a:t> </a:t>
            </a:r>
            <a:r>
              <a:rPr lang="en-US" dirty="0" smtClean="0"/>
              <a:t>       5 months	rolls over	        8 months</a:t>
            </a:r>
          </a:p>
          <a:p>
            <a:r>
              <a:rPr lang="en-US" dirty="0"/>
              <a:t> </a:t>
            </a:r>
            <a:r>
              <a:rPr lang="en-US" dirty="0" smtClean="0"/>
              <a:t>       7 months	sits w/support	        9 months</a:t>
            </a:r>
          </a:p>
          <a:p>
            <a:r>
              <a:rPr lang="en-US" dirty="0"/>
              <a:t> </a:t>
            </a:r>
            <a:r>
              <a:rPr lang="en-US" dirty="0" smtClean="0"/>
              <a:t>       8 months	pulls to stand	        15 months</a:t>
            </a:r>
          </a:p>
          <a:p>
            <a:r>
              <a:rPr lang="en-US" dirty="0"/>
              <a:t> </a:t>
            </a:r>
            <a:r>
              <a:rPr lang="en-US" dirty="0" smtClean="0"/>
              <a:t>       11 months	stands alone	        18 months</a:t>
            </a:r>
          </a:p>
          <a:p>
            <a:r>
              <a:rPr lang="en-US" dirty="0"/>
              <a:t> </a:t>
            </a:r>
            <a:r>
              <a:rPr lang="en-US" dirty="0" smtClean="0"/>
              <a:t>       12 months	walks alone	        23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86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member of the group will demonstrate an activity that could be useful for children with DS</a:t>
            </a:r>
          </a:p>
          <a:p>
            <a:r>
              <a:rPr lang="en-US" dirty="0" smtClean="0"/>
              <a:t>Brooke M.</a:t>
            </a:r>
          </a:p>
          <a:p>
            <a:pPr lvl="1"/>
            <a:r>
              <a:rPr lang="en-US" dirty="0" smtClean="0"/>
              <a:t>Dynamic balance for individuals in pre-school/early elementary</a:t>
            </a:r>
          </a:p>
          <a:p>
            <a:r>
              <a:rPr lang="en-US" dirty="0" err="1" smtClean="0"/>
              <a:t>Geoben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Walking the plank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0"/>
            <a:ext cx="7583487" cy="1044388"/>
          </a:xfrm>
        </p:spPr>
        <p:txBody>
          <a:bodyPr/>
          <a:lstStyle/>
          <a:p>
            <a:pPr algn="ctr"/>
            <a:r>
              <a:rPr lang="en-US" dirty="0" smtClean="0"/>
              <a:t>In Conclusion…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433" y="1425388"/>
            <a:ext cx="8438045" cy="2460813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Motor development is one of delay not difference</a:t>
            </a:r>
          </a:p>
          <a:p>
            <a:r>
              <a:rPr lang="en-US" sz="2200" dirty="0" smtClean="0"/>
              <a:t>Extra attention needs to be given to balance and strength</a:t>
            </a:r>
          </a:p>
          <a:p>
            <a:r>
              <a:rPr lang="en-US" sz="2200" dirty="0" smtClean="0"/>
              <a:t>Tend to learn better with visual and tactile input</a:t>
            </a:r>
          </a:p>
          <a:p>
            <a:r>
              <a:rPr lang="en-US" sz="2200" dirty="0" smtClean="0"/>
              <a:t>With sufficient practice they can achieve more efficient movement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4522" y="1289677"/>
            <a:ext cx="8522742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Moraru</a:t>
            </a:r>
            <a:r>
              <a:rPr lang="en-US" dirty="0" smtClean="0">
                <a:solidFill>
                  <a:srgbClr val="FFFFFF"/>
                </a:solidFill>
              </a:rPr>
              <a:t>, C., </a:t>
            </a:r>
            <a:r>
              <a:rPr lang="en-US" dirty="0" err="1" smtClean="0">
                <a:solidFill>
                  <a:srgbClr val="FFFFFF"/>
                </a:solidFill>
              </a:rPr>
              <a:t>Hodorca</a:t>
            </a:r>
            <a:r>
              <a:rPr lang="en-US" dirty="0" smtClean="0">
                <a:solidFill>
                  <a:srgbClr val="FFFFFF"/>
                </a:solidFill>
              </a:rPr>
              <a:t>, R.M., &amp; </a:t>
            </a:r>
            <a:r>
              <a:rPr lang="en-US" dirty="0" err="1" smtClean="0">
                <a:solidFill>
                  <a:srgbClr val="FFFFFF"/>
                </a:solidFill>
              </a:rPr>
              <a:t>Vasilescu</a:t>
            </a:r>
            <a:r>
              <a:rPr lang="en-US" dirty="0" smtClean="0">
                <a:solidFill>
                  <a:srgbClr val="FFFFFF"/>
                </a:solidFill>
              </a:rPr>
              <a:t>, D. (2014). The role of gymnastics and		dance in rehabilitating motor </a:t>
            </a:r>
            <a:r>
              <a:rPr lang="en-US" dirty="0" err="1" smtClean="0">
                <a:solidFill>
                  <a:srgbClr val="FFFFFF"/>
                </a:solidFill>
              </a:rPr>
              <a:t>capactiites</a:t>
            </a:r>
            <a:r>
              <a:rPr lang="en-US" dirty="0" smtClean="0">
                <a:solidFill>
                  <a:srgbClr val="FFFFFF"/>
                </a:solidFill>
              </a:rPr>
              <a:t> in children with down syndrome.		 Sp Soc </a:t>
            </a:r>
            <a:r>
              <a:rPr lang="en-US" dirty="0" err="1" smtClean="0">
                <a:solidFill>
                  <a:srgbClr val="FFFFFF"/>
                </a:solidFill>
              </a:rPr>
              <a:t>Int</a:t>
            </a:r>
            <a:r>
              <a:rPr lang="en-US" dirty="0" smtClean="0">
                <a:solidFill>
                  <a:srgbClr val="FFFFFF"/>
                </a:solidFill>
              </a:rPr>
              <a:t> J Ph Ed Sp, 14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Ringenbach</a:t>
            </a:r>
            <a:r>
              <a:rPr lang="en-US" dirty="0" smtClean="0">
                <a:solidFill>
                  <a:srgbClr val="FFFFFF"/>
                </a:solidFill>
              </a:rPr>
              <a:t>, S.D., </a:t>
            </a:r>
            <a:r>
              <a:rPr lang="en-US" dirty="0" err="1" smtClean="0">
                <a:solidFill>
                  <a:srgbClr val="FFFFFF"/>
                </a:solidFill>
              </a:rPr>
              <a:t>Bonertz</a:t>
            </a:r>
            <a:r>
              <a:rPr lang="en-US" dirty="0" smtClean="0">
                <a:solidFill>
                  <a:srgbClr val="FFFFFF"/>
                </a:solidFill>
              </a:rPr>
              <a:t>, C., &amp; </a:t>
            </a:r>
            <a:r>
              <a:rPr lang="en-US" dirty="0" err="1" smtClean="0">
                <a:solidFill>
                  <a:srgbClr val="FFFFFF"/>
                </a:solidFill>
              </a:rPr>
              <a:t>Maraj</a:t>
            </a:r>
            <a:r>
              <a:rPr lang="en-US" dirty="0" smtClean="0">
                <a:solidFill>
                  <a:srgbClr val="FFFFFF"/>
                </a:solidFill>
              </a:rPr>
              <a:t>, B.K. (2014). Relatedness of auditory		 instructions is important for motor performance in persons with down			 syndrome. Journal on Developmental Disabilities, 20(1)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Sacks, B. &amp; Buckley, S. (2003). Motor development for individuals with down		 syndrome – an overview  . Retrieved April 21, 2015, from http:/		       /www.down-syndrome.org/information/motor/overview/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Van-</a:t>
            </a:r>
            <a:r>
              <a:rPr lang="en-US" dirty="0" err="1" smtClean="0">
                <a:solidFill>
                  <a:srgbClr val="FFFFFF"/>
                </a:solidFill>
              </a:rPr>
              <a:t>Duijn</a:t>
            </a:r>
            <a:r>
              <a:rPr lang="en-US" dirty="0" smtClean="0">
                <a:solidFill>
                  <a:srgbClr val="FFFFFF"/>
                </a:solidFill>
              </a:rPr>
              <a:t>, G., </a:t>
            </a:r>
            <a:r>
              <a:rPr lang="en-US" dirty="0" err="1" smtClean="0">
                <a:solidFill>
                  <a:srgbClr val="FFFFFF"/>
                </a:solidFill>
              </a:rPr>
              <a:t>Dijkxhoorn</a:t>
            </a:r>
            <a:r>
              <a:rPr lang="en-US" dirty="0" smtClean="0">
                <a:solidFill>
                  <a:srgbClr val="FFFFFF"/>
                </a:solidFill>
              </a:rPr>
              <a:t>, Y., </a:t>
            </a:r>
            <a:r>
              <a:rPr lang="en-US" dirty="0" err="1" smtClean="0">
                <a:solidFill>
                  <a:srgbClr val="FFFFFF"/>
                </a:solidFill>
              </a:rPr>
              <a:t>Scholte</a:t>
            </a:r>
            <a:r>
              <a:rPr lang="en-US" dirty="0" smtClean="0">
                <a:solidFill>
                  <a:srgbClr val="FFFFFF"/>
                </a:solidFill>
              </a:rPr>
              <a:t>, E.M., &amp; Van </a:t>
            </a:r>
            <a:r>
              <a:rPr lang="en-US" dirty="0" err="1" smtClean="0">
                <a:solidFill>
                  <a:srgbClr val="FFFFFF"/>
                </a:solidFill>
              </a:rPr>
              <a:t>Berckelaer-Onnes</a:t>
            </a:r>
            <a:r>
              <a:rPr lang="en-US" dirty="0" smtClean="0">
                <a:solidFill>
                  <a:srgbClr val="FFFFFF"/>
                </a:solidFill>
              </a:rPr>
              <a:t>, I.A.			 (2010). The development of adaptive skills in young people with down			 syndrome. Journal of Intellectual Disability Research, 54, 943-954.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Vicari</a:t>
            </a:r>
            <a:r>
              <a:rPr lang="en-US" dirty="0" smtClean="0">
                <a:solidFill>
                  <a:srgbClr val="FFFFFF"/>
                </a:solidFill>
              </a:rPr>
              <a:t>, S. (2006). Motor development and neuropsychological patterns in persons	 with down syndrome. Behavior Genetics, 36(3)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722</TotalTime>
  <Words>585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Motor Development &amp; Down syndrome</vt:lpstr>
      <vt:lpstr>Introduction</vt:lpstr>
      <vt:lpstr>Introduction Cont.</vt:lpstr>
      <vt:lpstr>Why is Motor Development important for this population?</vt:lpstr>
      <vt:lpstr>Why is Motor Development important for this population?</vt:lpstr>
      <vt:lpstr>Activities</vt:lpstr>
      <vt:lpstr>In Conclusion…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Development &amp; Down syndrome</dc:title>
  <dc:creator>Brooke Mize</dc:creator>
  <cp:lastModifiedBy>Brooke Mize</cp:lastModifiedBy>
  <cp:revision>20</cp:revision>
  <dcterms:created xsi:type="dcterms:W3CDTF">2015-05-06T15:44:15Z</dcterms:created>
  <dcterms:modified xsi:type="dcterms:W3CDTF">2015-05-06T15:46:10Z</dcterms:modified>
</cp:coreProperties>
</file>